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45" r:id="rId2"/>
    <p:sldId id="451" r:id="rId3"/>
    <p:sldId id="452" r:id="rId4"/>
    <p:sldId id="453" r:id="rId5"/>
    <p:sldId id="454" r:id="rId6"/>
    <p:sldId id="455" r:id="rId7"/>
    <p:sldId id="448" r:id="rId8"/>
    <p:sldId id="449" r:id="rId9"/>
    <p:sldId id="450" r:id="rId10"/>
    <p:sldId id="456" r:id="rId11"/>
    <p:sldId id="457" r:id="rId12"/>
    <p:sldId id="458" r:id="rId13"/>
    <p:sldId id="462" r:id="rId14"/>
    <p:sldId id="459" r:id="rId15"/>
    <p:sldId id="460" r:id="rId16"/>
    <p:sldId id="461" r:id="rId17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РС" initials="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18E"/>
    <a:srgbClr val="6699FF"/>
    <a:srgbClr val="9BBB59"/>
    <a:srgbClr val="C0504D"/>
    <a:srgbClr val="F79646"/>
    <a:srgbClr val="4BACC6"/>
    <a:srgbClr val="8064A2"/>
    <a:srgbClr val="E7E7E7"/>
    <a:srgbClr val="0D8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660"/>
  </p:normalViewPr>
  <p:slideViewPr>
    <p:cSldViewPr>
      <p:cViewPr>
        <p:scale>
          <a:sx n="76" d="100"/>
          <a:sy n="76" d="100"/>
        </p:scale>
        <p:origin x="-129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0BAB6-BD5B-4622-9589-41CF8071E5AC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A404B-43D8-4BFA-8373-3AD3EAC8BF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188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"/>
            <a:ext cx="9144000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Группа 13"/>
          <p:cNvGrpSpPr/>
          <p:nvPr userDrawn="1"/>
        </p:nvGrpSpPr>
        <p:grpSpPr>
          <a:xfrm rot="10800000">
            <a:off x="7236296" y="5157192"/>
            <a:ext cx="1907704" cy="1700808"/>
            <a:chOff x="0" y="0"/>
            <a:chExt cx="6876256" cy="5445224"/>
          </a:xfrm>
        </p:grpSpPr>
        <p:sp>
          <p:nvSpPr>
            <p:cNvPr id="15" name="Половина рамки 14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овина рамки 15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овина рамки 16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овина рамки 17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овина рамки 18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0" name="Picture 1" descr="C:\Users\User\AppData\Local\Temp\Rar$DI00.335\год культурного наследия.jpe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8" y="0"/>
            <a:ext cx="1577235" cy="908720"/>
          </a:xfrm>
          <a:prstGeom prst="rect">
            <a:avLst/>
          </a:prstGeom>
          <a:noFill/>
        </p:spPr>
      </p:pic>
      <p:pic>
        <p:nvPicPr>
          <p:cNvPr id="22" name="Picture 2" descr="C:\Users\User\AppData\Local\Temp\Rar$DI03.415\цифровизация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8498" y="0"/>
            <a:ext cx="1615502" cy="90872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1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/>
          <p:cNvGrpSpPr/>
          <p:nvPr userDrawn="1"/>
        </p:nvGrpSpPr>
        <p:grpSpPr>
          <a:xfrm>
            <a:off x="0" y="0"/>
            <a:ext cx="3491880" cy="2780928"/>
            <a:chOff x="0" y="0"/>
            <a:chExt cx="6876256" cy="5445224"/>
          </a:xfrm>
        </p:grpSpPr>
        <p:sp>
          <p:nvSpPr>
            <p:cNvPr id="7" name="Половина рамки 6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овина рамки 7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овина рамки 8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овина рамки 9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овина рамки 10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 rot="10800000">
            <a:off x="7236296" y="5157192"/>
            <a:ext cx="1907704" cy="1700808"/>
            <a:chOff x="0" y="0"/>
            <a:chExt cx="6876256" cy="5445224"/>
          </a:xfrm>
        </p:grpSpPr>
        <p:sp>
          <p:nvSpPr>
            <p:cNvPr id="13" name="Половина рамки 12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овина рамки 13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овина рамки 14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овина рамки 15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овина рамки 16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 descr="ТА1ССР-основной.jp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6336" y="0"/>
            <a:ext cx="1547664" cy="8399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9144000" cy="68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7"/>
          <p:cNvGrpSpPr/>
          <p:nvPr userDrawn="1"/>
        </p:nvGrpSpPr>
        <p:grpSpPr>
          <a:xfrm>
            <a:off x="0" y="0"/>
            <a:ext cx="4644008" cy="2348880"/>
            <a:chOff x="0" y="0"/>
            <a:chExt cx="6876256" cy="5445224"/>
          </a:xfrm>
        </p:grpSpPr>
        <p:sp>
          <p:nvSpPr>
            <p:cNvPr id="9" name="Половина рамки 8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овина рамки 9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овина рамки 10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овина рамки 11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овина рамки 12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7236296" y="5157192"/>
            <a:ext cx="1907704" cy="1700808"/>
            <a:chOff x="0" y="0"/>
            <a:chExt cx="6876256" cy="5445224"/>
          </a:xfrm>
        </p:grpSpPr>
        <p:sp>
          <p:nvSpPr>
            <p:cNvPr id="15" name="Половина рамки 14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овина рамки 15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овина рамки 16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овина рамки 17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овина рамки 18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C356084E-E324-445A-9A88-EE15912199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2" name="Picture 2" descr="C:\Documents and Settings\РС\Рабочий стол\год род яз.jp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1"/>
            <a:ext cx="1907704" cy="79125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95736" y="1412776"/>
            <a:ext cx="69482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>
                <a:latin typeface="Times New Roman" pitchFamily="18" charset="0"/>
                <a:cs typeface="Times New Roman" pitchFamily="18" charset="0"/>
              </a:rPr>
              <a:t>Методическое сопровождение учителей начальных классов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92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6965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43900" y="5992833"/>
            <a:ext cx="1108620" cy="976825"/>
          </a:xfrm>
        </p:spPr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22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6104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61048"/>
            <a:ext cx="4446821" cy="29739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" y="3861048"/>
            <a:ext cx="4542711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3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4" y="-146575"/>
            <a:ext cx="9144000" cy="402584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20E42E-4895-4287-B544-3649A5D9890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7690"/>
            <a:ext cx="4499992" cy="32685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4513412" cy="3268543"/>
          </a:xfrm>
          <a:prstGeom prst="rect">
            <a:avLst/>
          </a:prstGeom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016"/>
            <a:ext cx="9144000" cy="402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5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116632"/>
            <a:ext cx="50943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работы МО учителей начальных классов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969" y="980728"/>
            <a:ext cx="912703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Аналитическая деятельность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профессиональных и информационных потребностей учителей начальных классов;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 анализ состояния и результатов методической работы в общеобразовательных учреждениях, определение направлений ее совершенствования;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затруднений дидактического и методического характера в образовательном процессе;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обработка информации о результатах учебно-воспитательной работы общеобразовательных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/>
              <a:t>  </a:t>
            </a:r>
            <a:endParaRPr lang="ru-RU" sz="1200" dirty="0"/>
          </a:p>
        </p:txBody>
      </p:sp>
      <p:pic>
        <p:nvPicPr>
          <p:cNvPr id="5" name="Рисунок 4" descr="C:\Documents and Settings\Admin\Local Settings\Temp\Rar$DI04.234\Фото20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69" y="4149080"/>
            <a:ext cx="4411015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Рабочий стол\SAM_1889.JPG"/>
          <p:cNvPicPr/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716016" y="4149080"/>
            <a:ext cx="4427984" cy="270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063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69269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Информационная деятельность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банка педагогической информации (нормативно-правовой, научно-методической, методической);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педагогических работников с новинками педагогической, психологической, методической и научно-популярной литературы на бумажных и электронных носителях;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педагогических работников образовательных учреждений с опытом инновационной деятельности образовательных учреждений и педагогов.</a:t>
            </a:r>
          </a:p>
        </p:txBody>
      </p:sp>
      <p:pic>
        <p:nvPicPr>
          <p:cNvPr id="6" name="Picture 2" descr="C:\Documents and Settings\Admin\Мои документы\Фотографии\Фотографии с руководителями ШМО\На семинаре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3016"/>
            <a:ext cx="3190428" cy="3284981"/>
          </a:xfrm>
          <a:prstGeom prst="rect">
            <a:avLst/>
          </a:prstGeom>
          <a:noFill/>
        </p:spPr>
      </p:pic>
      <p:pic>
        <p:nvPicPr>
          <p:cNvPr id="7" name="Рисунок 6" descr="C:\Documents and Settings\Admin\Мои документы\Фотографии\Август 2015\DSC_02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9344" y="3573016"/>
            <a:ext cx="2929592" cy="328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9532" y="3573016"/>
            <a:ext cx="2844468" cy="328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569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08720"/>
            <a:ext cx="91391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Консультативная деятельность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педагогов по вопросам составления рабочих программ по предметам и внеурочной деятельности.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педагогов с целью ликвидации затруднений в педагогической деятельности.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педагогов по вопросам реализации инновационных проектов</a:t>
            </a:r>
            <a:endParaRPr lang="ru-RU" sz="2000" dirty="0"/>
          </a:p>
        </p:txBody>
      </p:sp>
      <p:pic>
        <p:nvPicPr>
          <p:cNvPr id="5" name="Рисунок 4" descr="C:\Documents and Settings\Admin\Local Settings\Temp\Rar$DI11.172\DSC_25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4211960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Мои документы\Фотографии\Август 2015\DSC_02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996952"/>
            <a:ext cx="4716016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61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" y="90872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Организационно – методическая деятельность</a:t>
            </a: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непрерывным образованием педагогических кадров; 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запросов, методическое сопровождение и оказание практической помощи;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опорных (базовых) школ, школ педагогического опыта для проведения семинаров-практикумов и других мероприятий с педагогическими работниками общеобразовательных учреждений;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проведение научно-практических конференций, педагогических чтений, конкурсов профессионального педагогического мастерства педагогических работников общеобразовательных учреждений.</a:t>
            </a:r>
          </a:p>
        </p:txBody>
      </p:sp>
      <p:pic>
        <p:nvPicPr>
          <p:cNvPr id="5" name="Содержимое 4" descr="C:\Documents and Settings\Admin\Local Settings\Temp\Rar$DI03.547\DSC_2557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78819"/>
            <a:ext cx="3059832" cy="277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4078819"/>
            <a:ext cx="2771800" cy="275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SDC1519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203849" y="4078819"/>
            <a:ext cx="3032480" cy="275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1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1475656" y="672660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формы методической работы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5888"/>
            <a:ext cx="2699792" cy="36421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673" y="3215888"/>
            <a:ext cx="2995700" cy="36421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1268759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формы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научно- теоретические конференции, педагогические чтения, «Школа передового опыта».</a:t>
            </a: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формы: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семинары- практикумы, деловые игры, тренинги, проблемные семинары по поиску разнообразных и эффективных способов решения конкретных педагогических задач, мастер- классы.</a:t>
            </a: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формы: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тьютерство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самообразование.</a:t>
            </a:r>
          </a:p>
        </p:txBody>
      </p:sp>
      <p:pic>
        <p:nvPicPr>
          <p:cNvPr id="12" name="Рисунок 11" descr="C:\Users\Алеканна\Desktop\для конкурса ММО 2022\IMG_20210617_12554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255" y="3215888"/>
            <a:ext cx="3146677" cy="3642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24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404665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используемых форм работы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08520" y="908720"/>
            <a:ext cx="92525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творческих и проблемных групп.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ряда лет в ММО учителей начальных классов существовали в разное время от 5 до 7 групп, причем они работали по параллелям (учителя 1-х классов, учителя 2-х классов и т.д.). Средний процент вовлеченности педагогов в работу групп за истекший период составил 67%. С учетом новой образовательной ситуации состав групп был «перемешан», и оставлены для работы лишь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группы: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«Обновленные ФГОС НОО: диагностика и мониторинг», «Одарённые дети: олимпиады, конкурсы, конференции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«Интеграция учебных предметов с шахматами». Итоги работы показывают, что процент вовлеченности педагогов в работу групп возрос (до 84%).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1042"/>
            <a:ext cx="2916025" cy="30447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71042"/>
            <a:ext cx="2830597" cy="30447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771042"/>
            <a:ext cx="3203848" cy="308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3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40466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Формы и методы работы с педагогическим сообществом в условиях введения инноваций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Admin\Рабочий стол\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57" y="1395111"/>
            <a:ext cx="9144000" cy="54543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0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03848" y="376955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идей</a:t>
            </a:r>
            <a:endParaRPr lang="ru-RU" sz="36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606453"/>
              </p:ext>
            </p:extLst>
          </p:nvPr>
        </p:nvGraphicFramePr>
        <p:xfrm>
          <a:off x="-1" y="1023285"/>
          <a:ext cx="9144000" cy="6174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5777">
                  <a:extLst>
                    <a:ext uri="{9D8B030D-6E8A-4147-A177-3AD203B41FA5}">
                      <a16:colId xmlns:a16="http://schemas.microsoft.com/office/drawing/2014/main" xmlns="" val="4205654045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346668755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1322139957"/>
                    </a:ext>
                  </a:extLst>
                </a:gridCol>
                <a:gridCol w="1331639">
                  <a:extLst>
                    <a:ext uri="{9D8B030D-6E8A-4147-A177-3AD203B41FA5}">
                      <a16:colId xmlns:a16="http://schemas.microsoft.com/office/drawing/2014/main" xmlns="" val="2693678906"/>
                    </a:ext>
                  </a:extLst>
                </a:gridCol>
              </a:tblGrid>
              <a:tr h="312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Проблемное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Идея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56425492"/>
                  </a:ext>
                </a:extLst>
              </a:tr>
              <a:tr h="3252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Понижение уровня профессионального мастерства педагогов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повысить уровень профессионального мастерства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Самообразование, систематическое прохождение курсов, семинары, вебинары, конференции, взаимопосещение, трансляция педагогического опыта и т.д.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Творческая презентация по теме самообразования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73774141"/>
                  </a:ext>
                </a:extLst>
              </a:tr>
              <a:tr h="2269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Имеются педагоги, применяющие в своей работе устаревшие методы работы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Обновление методов работы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18691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2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03848" y="404664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сборники</a:t>
            </a:r>
            <a:endParaRPr lang="ru-RU" sz="2400" b="1" dirty="0"/>
          </a:p>
        </p:txBody>
      </p:sp>
      <p:pic>
        <p:nvPicPr>
          <p:cNvPr id="5" name="Содержимое 10" descr="IMG_20171206_102311.jpg"/>
          <p:cNvPicPr>
            <a:picLocks noChangeAspect="1"/>
          </p:cNvPicPr>
          <p:nvPr/>
        </p:nvPicPr>
        <p:blipFill>
          <a:blip r:embed="rId2" cstate="print"/>
          <a:srcRect r="1452" b="-1039"/>
          <a:stretch>
            <a:fillRect/>
          </a:stretch>
        </p:blipFill>
        <p:spPr>
          <a:xfrm>
            <a:off x="323528" y="1268760"/>
            <a:ext cx="4176464" cy="2842333"/>
          </a:xfrm>
          <a:prstGeom prst="rect">
            <a:avLst/>
          </a:prstGeom>
        </p:spPr>
      </p:pic>
      <p:pic>
        <p:nvPicPr>
          <p:cNvPr id="6" name="Содержимое 4" descr="C:\Documents and Settings\Admin\Рабочий стол\DSCN2667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286807"/>
            <a:ext cx="4104456" cy="282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Рабочий стол\20210215_0810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91349"/>
            <a:ext cx="2088232" cy="266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218251"/>
            <a:ext cx="2088232" cy="263974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32372" t="16360" r="37189" b="6250"/>
          <a:stretch>
            <a:fillRect/>
          </a:stretch>
        </p:blipFill>
        <p:spPr bwMode="auto">
          <a:xfrm>
            <a:off x="6372200" y="4180617"/>
            <a:ext cx="1944216" cy="263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586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332656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 апробация инновационного проекта «Шахматный всеобуч»</a:t>
            </a:r>
            <a:endParaRPr lang="ru-RU" sz="2000" dirty="0"/>
          </a:p>
        </p:txBody>
      </p:sp>
      <p:pic>
        <p:nvPicPr>
          <p:cNvPr id="5" name="Рисунок 4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040542"/>
            <a:ext cx="4404257" cy="2980978"/>
          </a:xfrm>
          <a:prstGeom prst="rect">
            <a:avLst/>
          </a:prstGeom>
        </p:spPr>
      </p:pic>
      <p:pic>
        <p:nvPicPr>
          <p:cNvPr id="6" name="Рисунок 5" descr="C:\Documents and Settings\Admin\Local Settings\Temp\Rar$DI00.187\а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9991" y="1040542"/>
            <a:ext cx="4644009" cy="298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149080"/>
            <a:ext cx="4404256" cy="2684222"/>
          </a:xfrm>
          <a:prstGeom prst="rect">
            <a:avLst/>
          </a:prstGeom>
        </p:spPr>
      </p:pic>
      <p:pic>
        <p:nvPicPr>
          <p:cNvPr id="8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4149080"/>
            <a:ext cx="4644009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548680"/>
            <a:ext cx="5832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«Хотим мы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того или не хотим, сегодня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становится прошлым,  а завтра –   настоящим».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92280" y="1241177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В.С.Лазарев</a:t>
            </a:r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1" y="1564343"/>
            <a:ext cx="4496181" cy="27287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39" y="1622162"/>
            <a:ext cx="4535996" cy="27571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5" y="4437112"/>
            <a:ext cx="4428546" cy="23960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39" y="4495543"/>
            <a:ext cx="4561861" cy="239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0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3735</TotalTime>
  <Words>488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ИМЦ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РС</dc:creator>
  <cp:lastModifiedBy>Admin</cp:lastModifiedBy>
  <cp:revision>381</cp:revision>
  <cp:lastPrinted>2019-09-11T08:09:03Z</cp:lastPrinted>
  <dcterms:created xsi:type="dcterms:W3CDTF">2019-08-06T11:41:14Z</dcterms:created>
  <dcterms:modified xsi:type="dcterms:W3CDTF">2022-10-28T05:33:10Z</dcterms:modified>
</cp:coreProperties>
</file>